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4"/>
  </p:sldMasterIdLst>
  <p:notesMasterIdLst>
    <p:notesMasterId r:id="rId15"/>
  </p:notesMasterIdLst>
  <p:sldIdLst>
    <p:sldId id="258" r:id="rId5"/>
    <p:sldId id="257" r:id="rId6"/>
    <p:sldId id="259" r:id="rId7"/>
    <p:sldId id="265" r:id="rId8"/>
    <p:sldId id="266" r:id="rId9"/>
    <p:sldId id="269" r:id="rId10"/>
    <p:sldId id="263" r:id="rId11"/>
    <p:sldId id="268" r:id="rId12"/>
    <p:sldId id="260" r:id="rId13"/>
    <p:sldId id="270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CECE"/>
    <a:srgbClr val="FF5A60"/>
    <a:srgbClr val="FF5A5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23" autoAdjust="0"/>
    <p:restoredTop sz="95701" autoAdjust="0"/>
  </p:normalViewPr>
  <p:slideViewPr>
    <p:cSldViewPr snapToGrid="0">
      <p:cViewPr>
        <p:scale>
          <a:sx n="125" d="100"/>
          <a:sy n="125" d="100"/>
        </p:scale>
        <p:origin x="144" y="-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DE4AC1-F9B8-4577-A53E-9497F338B112}" type="doc">
      <dgm:prSet loTypeId="urn:microsoft.com/office/officeart/2005/8/layout/hChevron3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de-DE"/>
        </a:p>
      </dgm:t>
    </dgm:pt>
    <dgm:pt modelId="{B9AAA160-8FF0-4CFB-835B-70391098B40F}">
      <dgm:prSet phldrT="[Text]"/>
      <dgm:spPr>
        <a:solidFill>
          <a:srgbClr val="FF5A60"/>
        </a:solidFill>
      </dgm:spPr>
      <dgm:t>
        <a:bodyPr/>
        <a:lstStyle/>
        <a:p>
          <a:r>
            <a:rPr lang="de-DE"/>
            <a:t>App Installation</a:t>
          </a:r>
        </a:p>
      </dgm:t>
    </dgm:pt>
    <dgm:pt modelId="{87584496-72B8-4100-A093-2EAE5E587DE6}" type="parTrans" cxnId="{B78D6DB4-587D-4559-BC1C-EB91E3A14B4F}">
      <dgm:prSet/>
      <dgm:spPr/>
      <dgm:t>
        <a:bodyPr/>
        <a:lstStyle/>
        <a:p>
          <a:endParaRPr lang="de-DE"/>
        </a:p>
      </dgm:t>
    </dgm:pt>
    <dgm:pt modelId="{AC330BFE-F19C-44FF-A280-48A04BEBCCFD}" type="sibTrans" cxnId="{B78D6DB4-587D-4559-BC1C-EB91E3A14B4F}">
      <dgm:prSet/>
      <dgm:spPr/>
      <dgm:t>
        <a:bodyPr/>
        <a:lstStyle/>
        <a:p>
          <a:endParaRPr lang="de-DE"/>
        </a:p>
      </dgm:t>
    </dgm:pt>
    <dgm:pt modelId="{9E512743-78A1-4D86-A931-8EB2337907BF}">
      <dgm:prSet phldrT="[Text]"/>
      <dgm:spPr>
        <a:solidFill>
          <a:srgbClr val="FF5A60"/>
        </a:solidFill>
      </dgm:spPr>
      <dgm:t>
        <a:bodyPr/>
        <a:lstStyle/>
        <a:p>
          <a:r>
            <a:rPr lang="de-DE"/>
            <a:t>Host offerings</a:t>
          </a:r>
        </a:p>
      </dgm:t>
    </dgm:pt>
    <dgm:pt modelId="{F8629903-E153-4A69-B30A-54424039EF35}" type="parTrans" cxnId="{9E8EBC99-4639-48E6-BF97-72E90C2C4D75}">
      <dgm:prSet/>
      <dgm:spPr/>
      <dgm:t>
        <a:bodyPr/>
        <a:lstStyle/>
        <a:p>
          <a:endParaRPr lang="de-DE"/>
        </a:p>
      </dgm:t>
    </dgm:pt>
    <dgm:pt modelId="{30B0812F-4B47-422C-9DA6-81C79814FD07}" type="sibTrans" cxnId="{9E8EBC99-4639-48E6-BF97-72E90C2C4D75}">
      <dgm:prSet/>
      <dgm:spPr/>
      <dgm:t>
        <a:bodyPr/>
        <a:lstStyle/>
        <a:p>
          <a:endParaRPr lang="de-DE"/>
        </a:p>
      </dgm:t>
    </dgm:pt>
    <dgm:pt modelId="{EFBA2B1A-E893-41B7-B131-2A73A145F779}">
      <dgm:prSet phldrT="[Text]"/>
      <dgm:spPr>
        <a:solidFill>
          <a:srgbClr val="FF5A60"/>
        </a:solidFill>
      </dgm:spPr>
      <dgm:t>
        <a:bodyPr/>
        <a:lstStyle/>
        <a:p>
          <a:r>
            <a:rPr lang="de-DE"/>
            <a:t>Traveler booking</a:t>
          </a:r>
        </a:p>
      </dgm:t>
    </dgm:pt>
    <dgm:pt modelId="{640E946C-DCDD-4A8B-9779-F315B93B0D82}" type="parTrans" cxnId="{F788C9C4-0A82-484C-98E0-EB25A10D7E82}">
      <dgm:prSet/>
      <dgm:spPr/>
      <dgm:t>
        <a:bodyPr/>
        <a:lstStyle/>
        <a:p>
          <a:endParaRPr lang="de-DE"/>
        </a:p>
      </dgm:t>
    </dgm:pt>
    <dgm:pt modelId="{B4F3D461-E052-4B6A-9B0C-17092A368032}" type="sibTrans" cxnId="{F788C9C4-0A82-484C-98E0-EB25A10D7E82}">
      <dgm:prSet/>
      <dgm:spPr/>
      <dgm:t>
        <a:bodyPr/>
        <a:lstStyle/>
        <a:p>
          <a:endParaRPr lang="de-DE"/>
        </a:p>
      </dgm:t>
    </dgm:pt>
    <dgm:pt modelId="{0E773B07-F00C-4CF5-8A87-92DC1F7BEB98}">
      <dgm:prSet phldrT="[Text]"/>
      <dgm:spPr>
        <a:solidFill>
          <a:srgbClr val="FF5A60"/>
        </a:solidFill>
      </dgm:spPr>
      <dgm:t>
        <a:bodyPr/>
        <a:lstStyle/>
        <a:p>
          <a:r>
            <a:rPr lang="de-DE"/>
            <a:t>Payment Service</a:t>
          </a:r>
        </a:p>
      </dgm:t>
    </dgm:pt>
    <dgm:pt modelId="{C9091808-AAFF-4DCA-BD17-DB30016CF997}" type="parTrans" cxnId="{9C7B833C-692A-4EB5-8CB9-218446214B63}">
      <dgm:prSet/>
      <dgm:spPr/>
      <dgm:t>
        <a:bodyPr/>
        <a:lstStyle/>
        <a:p>
          <a:endParaRPr lang="de-DE"/>
        </a:p>
      </dgm:t>
    </dgm:pt>
    <dgm:pt modelId="{C0B21569-3A53-4330-904C-7D7E4C04A503}" type="sibTrans" cxnId="{9C7B833C-692A-4EB5-8CB9-218446214B63}">
      <dgm:prSet/>
      <dgm:spPr/>
      <dgm:t>
        <a:bodyPr/>
        <a:lstStyle/>
        <a:p>
          <a:endParaRPr lang="de-DE"/>
        </a:p>
      </dgm:t>
    </dgm:pt>
    <dgm:pt modelId="{CF308738-E9B6-4C71-BA57-B37525173FDE}">
      <dgm:prSet/>
      <dgm:spPr>
        <a:solidFill>
          <a:srgbClr val="FF5A60"/>
        </a:solidFill>
      </dgm:spPr>
      <dgm:t>
        <a:bodyPr/>
        <a:lstStyle/>
        <a:p>
          <a:r>
            <a:rPr lang="de-DE" dirty="0"/>
            <a:t>Trust</a:t>
          </a:r>
        </a:p>
        <a:p>
          <a:r>
            <a:rPr lang="de-DE" dirty="0"/>
            <a:t>Management</a:t>
          </a:r>
        </a:p>
      </dgm:t>
    </dgm:pt>
    <dgm:pt modelId="{9B2CF397-2E7D-4E9B-807B-B9DD36E7C5BD}" type="parTrans" cxnId="{7FA341C1-000F-4748-8B36-6EB4103A8CE2}">
      <dgm:prSet/>
      <dgm:spPr/>
      <dgm:t>
        <a:bodyPr/>
        <a:lstStyle/>
        <a:p>
          <a:endParaRPr lang="de-DE"/>
        </a:p>
      </dgm:t>
    </dgm:pt>
    <dgm:pt modelId="{8ED10CDC-0E25-418A-B83E-908373B0E749}" type="sibTrans" cxnId="{7FA341C1-000F-4748-8B36-6EB4103A8CE2}">
      <dgm:prSet/>
      <dgm:spPr/>
      <dgm:t>
        <a:bodyPr/>
        <a:lstStyle/>
        <a:p>
          <a:endParaRPr lang="de-DE"/>
        </a:p>
      </dgm:t>
    </dgm:pt>
    <dgm:pt modelId="{32E634F2-1A0E-4B27-A677-271D54E8672E}" type="pres">
      <dgm:prSet presAssocID="{43DE4AC1-F9B8-4577-A53E-9497F338B11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95D1F8B-4330-47E1-85F7-0FE9E4B5F9BF}" type="pres">
      <dgm:prSet presAssocID="{B9AAA160-8FF0-4CFB-835B-70391098B40F}" presName="parTxOnly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13DF656-7D2E-42FA-90EF-D971243BD78D}" type="pres">
      <dgm:prSet presAssocID="{AC330BFE-F19C-44FF-A280-48A04BEBCCFD}" presName="parSpace" presStyleCnt="0"/>
      <dgm:spPr/>
    </dgm:pt>
    <dgm:pt modelId="{57D70B58-938C-49AF-8C1D-410E54C58F87}" type="pres">
      <dgm:prSet presAssocID="{9E512743-78A1-4D86-A931-8EB2337907BF}" presName="parTxOnly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6346AFD-BBFB-4ED7-A481-5F9893D88A13}" type="pres">
      <dgm:prSet presAssocID="{30B0812F-4B47-422C-9DA6-81C79814FD07}" presName="parSpace" presStyleCnt="0"/>
      <dgm:spPr/>
    </dgm:pt>
    <dgm:pt modelId="{FB24D1FE-3D27-43C5-BD94-1A6AB4764861}" type="pres">
      <dgm:prSet presAssocID="{EFBA2B1A-E893-41B7-B131-2A73A145F779}" presName="parTxOnly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21DCE0-987D-46C6-BF71-C469B7F12A74}" type="pres">
      <dgm:prSet presAssocID="{B4F3D461-E052-4B6A-9B0C-17092A368032}" presName="parSpace" presStyleCnt="0"/>
      <dgm:spPr/>
    </dgm:pt>
    <dgm:pt modelId="{EE69DB5A-2E70-4D4C-8EEB-4CD584991110}" type="pres">
      <dgm:prSet presAssocID="{0E773B07-F00C-4CF5-8A87-92DC1F7BEB98}" presName="parTxOnly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A1AA809-1EF6-4F79-8B6A-9CA9FF0D3474}" type="pres">
      <dgm:prSet presAssocID="{C0B21569-3A53-4330-904C-7D7E4C04A503}" presName="parSpace" presStyleCnt="0"/>
      <dgm:spPr/>
    </dgm:pt>
    <dgm:pt modelId="{ABD9DAD8-44A0-4209-9684-04C86127702D}" type="pres">
      <dgm:prSet presAssocID="{CF308738-E9B6-4C71-BA57-B37525173FDE}" presName="parTxOnly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FA341C1-000F-4748-8B36-6EB4103A8CE2}" srcId="{43DE4AC1-F9B8-4577-A53E-9497F338B112}" destId="{CF308738-E9B6-4C71-BA57-B37525173FDE}" srcOrd="4" destOrd="0" parTransId="{9B2CF397-2E7D-4E9B-807B-B9DD36E7C5BD}" sibTransId="{8ED10CDC-0E25-418A-B83E-908373B0E749}"/>
    <dgm:cxn modelId="{AA6214C1-DEA5-40A6-AE10-FC59C408E2C5}" type="presOf" srcId="{B9AAA160-8FF0-4CFB-835B-70391098B40F}" destId="{295D1F8B-4330-47E1-85F7-0FE9E4B5F9BF}" srcOrd="0" destOrd="0" presId="urn:microsoft.com/office/officeart/2005/8/layout/hChevron3"/>
    <dgm:cxn modelId="{EAB68221-202D-42C9-8F51-909953ED4C23}" type="presOf" srcId="{CF308738-E9B6-4C71-BA57-B37525173FDE}" destId="{ABD9DAD8-44A0-4209-9684-04C86127702D}" srcOrd="0" destOrd="0" presId="urn:microsoft.com/office/officeart/2005/8/layout/hChevron3"/>
    <dgm:cxn modelId="{B78D6DB4-587D-4559-BC1C-EB91E3A14B4F}" srcId="{43DE4AC1-F9B8-4577-A53E-9497F338B112}" destId="{B9AAA160-8FF0-4CFB-835B-70391098B40F}" srcOrd="0" destOrd="0" parTransId="{87584496-72B8-4100-A093-2EAE5E587DE6}" sibTransId="{AC330BFE-F19C-44FF-A280-48A04BEBCCFD}"/>
    <dgm:cxn modelId="{F0C26C50-767A-48B4-8744-966FB967B0C4}" type="presOf" srcId="{43DE4AC1-F9B8-4577-A53E-9497F338B112}" destId="{32E634F2-1A0E-4B27-A677-271D54E8672E}" srcOrd="0" destOrd="0" presId="urn:microsoft.com/office/officeart/2005/8/layout/hChevron3"/>
    <dgm:cxn modelId="{E185A8CA-4E43-465F-804D-9026DD823DFF}" type="presOf" srcId="{9E512743-78A1-4D86-A931-8EB2337907BF}" destId="{57D70B58-938C-49AF-8C1D-410E54C58F87}" srcOrd="0" destOrd="0" presId="urn:microsoft.com/office/officeart/2005/8/layout/hChevron3"/>
    <dgm:cxn modelId="{5E91D740-02EA-4943-8154-ED3E1E19D2FD}" type="presOf" srcId="{EFBA2B1A-E893-41B7-B131-2A73A145F779}" destId="{FB24D1FE-3D27-43C5-BD94-1A6AB4764861}" srcOrd="0" destOrd="0" presId="urn:microsoft.com/office/officeart/2005/8/layout/hChevron3"/>
    <dgm:cxn modelId="{9E8EBC99-4639-48E6-BF97-72E90C2C4D75}" srcId="{43DE4AC1-F9B8-4577-A53E-9497F338B112}" destId="{9E512743-78A1-4D86-A931-8EB2337907BF}" srcOrd="1" destOrd="0" parTransId="{F8629903-E153-4A69-B30A-54424039EF35}" sibTransId="{30B0812F-4B47-422C-9DA6-81C79814FD07}"/>
    <dgm:cxn modelId="{9C7B833C-692A-4EB5-8CB9-218446214B63}" srcId="{43DE4AC1-F9B8-4577-A53E-9497F338B112}" destId="{0E773B07-F00C-4CF5-8A87-92DC1F7BEB98}" srcOrd="3" destOrd="0" parTransId="{C9091808-AAFF-4DCA-BD17-DB30016CF997}" sibTransId="{C0B21569-3A53-4330-904C-7D7E4C04A503}"/>
    <dgm:cxn modelId="{F69C957E-6227-42C7-9DC2-C9E129584D56}" type="presOf" srcId="{0E773B07-F00C-4CF5-8A87-92DC1F7BEB98}" destId="{EE69DB5A-2E70-4D4C-8EEB-4CD584991110}" srcOrd="0" destOrd="0" presId="urn:microsoft.com/office/officeart/2005/8/layout/hChevron3"/>
    <dgm:cxn modelId="{F788C9C4-0A82-484C-98E0-EB25A10D7E82}" srcId="{43DE4AC1-F9B8-4577-A53E-9497F338B112}" destId="{EFBA2B1A-E893-41B7-B131-2A73A145F779}" srcOrd="2" destOrd="0" parTransId="{640E946C-DCDD-4A8B-9779-F315B93B0D82}" sibTransId="{B4F3D461-E052-4B6A-9B0C-17092A368032}"/>
    <dgm:cxn modelId="{BD0F74FD-B8B0-49A7-A9AD-3F89FD596400}" type="presParOf" srcId="{32E634F2-1A0E-4B27-A677-271D54E8672E}" destId="{295D1F8B-4330-47E1-85F7-0FE9E4B5F9BF}" srcOrd="0" destOrd="0" presId="urn:microsoft.com/office/officeart/2005/8/layout/hChevron3"/>
    <dgm:cxn modelId="{6D6B20EE-7502-4984-8C88-88E4F493EDC7}" type="presParOf" srcId="{32E634F2-1A0E-4B27-A677-271D54E8672E}" destId="{213DF656-7D2E-42FA-90EF-D971243BD78D}" srcOrd="1" destOrd="0" presId="urn:microsoft.com/office/officeart/2005/8/layout/hChevron3"/>
    <dgm:cxn modelId="{782711B3-E4F8-4906-A7CE-44C956C02C26}" type="presParOf" srcId="{32E634F2-1A0E-4B27-A677-271D54E8672E}" destId="{57D70B58-938C-49AF-8C1D-410E54C58F87}" srcOrd="2" destOrd="0" presId="urn:microsoft.com/office/officeart/2005/8/layout/hChevron3"/>
    <dgm:cxn modelId="{625000D2-79A3-4716-9583-19941EBD331F}" type="presParOf" srcId="{32E634F2-1A0E-4B27-A677-271D54E8672E}" destId="{56346AFD-BBFB-4ED7-A481-5F9893D88A13}" srcOrd="3" destOrd="0" presId="urn:microsoft.com/office/officeart/2005/8/layout/hChevron3"/>
    <dgm:cxn modelId="{C57138D2-7E23-43C5-A81C-0213FB2B3F2E}" type="presParOf" srcId="{32E634F2-1A0E-4B27-A677-271D54E8672E}" destId="{FB24D1FE-3D27-43C5-BD94-1A6AB4764861}" srcOrd="4" destOrd="0" presId="urn:microsoft.com/office/officeart/2005/8/layout/hChevron3"/>
    <dgm:cxn modelId="{B28C6DCC-C8C7-43F0-A4B7-063052299D65}" type="presParOf" srcId="{32E634F2-1A0E-4B27-A677-271D54E8672E}" destId="{1321DCE0-987D-46C6-BF71-C469B7F12A74}" srcOrd="5" destOrd="0" presId="urn:microsoft.com/office/officeart/2005/8/layout/hChevron3"/>
    <dgm:cxn modelId="{C7D51B46-1A1D-45DF-B536-34E8DA3C1210}" type="presParOf" srcId="{32E634F2-1A0E-4B27-A677-271D54E8672E}" destId="{EE69DB5A-2E70-4D4C-8EEB-4CD584991110}" srcOrd="6" destOrd="0" presId="urn:microsoft.com/office/officeart/2005/8/layout/hChevron3"/>
    <dgm:cxn modelId="{22DE9F4B-C40D-49E2-86D8-51E4D77DAE75}" type="presParOf" srcId="{32E634F2-1A0E-4B27-A677-271D54E8672E}" destId="{5A1AA809-1EF6-4F79-8B6A-9CA9FF0D3474}" srcOrd="7" destOrd="0" presId="urn:microsoft.com/office/officeart/2005/8/layout/hChevron3"/>
    <dgm:cxn modelId="{0D45EFF5-EF30-4941-8167-C6DF5C917C9E}" type="presParOf" srcId="{32E634F2-1A0E-4B27-A677-271D54E8672E}" destId="{ABD9DAD8-44A0-4209-9684-04C86127702D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5D1F8B-4330-47E1-85F7-0FE9E4B5F9BF}">
      <dsp:nvSpPr>
        <dsp:cNvPr id="0" name=""/>
        <dsp:cNvSpPr/>
      </dsp:nvSpPr>
      <dsp:spPr>
        <a:xfrm>
          <a:off x="544" y="81041"/>
          <a:ext cx="1061956" cy="424782"/>
        </a:xfrm>
        <a:prstGeom prst="homePlate">
          <a:avLst/>
        </a:prstGeom>
        <a:solidFill>
          <a:srgbClr val="FF5A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672" tIns="21336" rIns="10668" bIns="21336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/>
            <a:t>App Installation</a:t>
          </a:r>
        </a:p>
      </dsp:txBody>
      <dsp:txXfrm>
        <a:off x="544" y="81041"/>
        <a:ext cx="955761" cy="424782"/>
      </dsp:txXfrm>
    </dsp:sp>
    <dsp:sp modelId="{57D70B58-938C-49AF-8C1D-410E54C58F87}">
      <dsp:nvSpPr>
        <dsp:cNvPr id="0" name=""/>
        <dsp:cNvSpPr/>
      </dsp:nvSpPr>
      <dsp:spPr>
        <a:xfrm>
          <a:off x="850109" y="81041"/>
          <a:ext cx="1061956" cy="424782"/>
        </a:xfrm>
        <a:prstGeom prst="chevron">
          <a:avLst/>
        </a:prstGeom>
        <a:solidFill>
          <a:srgbClr val="FF5A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004" tIns="21336" rIns="10668" bIns="21336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/>
            <a:t>Host offerings</a:t>
          </a:r>
        </a:p>
      </dsp:txBody>
      <dsp:txXfrm>
        <a:off x="1062500" y="81041"/>
        <a:ext cx="637174" cy="424782"/>
      </dsp:txXfrm>
    </dsp:sp>
    <dsp:sp modelId="{FB24D1FE-3D27-43C5-BD94-1A6AB4764861}">
      <dsp:nvSpPr>
        <dsp:cNvPr id="0" name=""/>
        <dsp:cNvSpPr/>
      </dsp:nvSpPr>
      <dsp:spPr>
        <a:xfrm>
          <a:off x="1699674" y="81041"/>
          <a:ext cx="1061956" cy="424782"/>
        </a:xfrm>
        <a:prstGeom prst="chevron">
          <a:avLst/>
        </a:prstGeom>
        <a:solidFill>
          <a:srgbClr val="FF5A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004" tIns="21336" rIns="10668" bIns="21336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/>
            <a:t>Traveler booking</a:t>
          </a:r>
        </a:p>
      </dsp:txBody>
      <dsp:txXfrm>
        <a:off x="1912065" y="81041"/>
        <a:ext cx="637174" cy="424782"/>
      </dsp:txXfrm>
    </dsp:sp>
    <dsp:sp modelId="{EE69DB5A-2E70-4D4C-8EEB-4CD584991110}">
      <dsp:nvSpPr>
        <dsp:cNvPr id="0" name=""/>
        <dsp:cNvSpPr/>
      </dsp:nvSpPr>
      <dsp:spPr>
        <a:xfrm>
          <a:off x="2549239" y="81041"/>
          <a:ext cx="1061956" cy="424782"/>
        </a:xfrm>
        <a:prstGeom prst="chevron">
          <a:avLst/>
        </a:prstGeom>
        <a:solidFill>
          <a:srgbClr val="FF5A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004" tIns="21336" rIns="10668" bIns="21336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/>
            <a:t>Payment Service</a:t>
          </a:r>
        </a:p>
      </dsp:txBody>
      <dsp:txXfrm>
        <a:off x="2761630" y="81041"/>
        <a:ext cx="637174" cy="424782"/>
      </dsp:txXfrm>
    </dsp:sp>
    <dsp:sp modelId="{ABD9DAD8-44A0-4209-9684-04C86127702D}">
      <dsp:nvSpPr>
        <dsp:cNvPr id="0" name=""/>
        <dsp:cNvSpPr/>
      </dsp:nvSpPr>
      <dsp:spPr>
        <a:xfrm>
          <a:off x="3398805" y="81041"/>
          <a:ext cx="1061956" cy="424782"/>
        </a:xfrm>
        <a:prstGeom prst="chevron">
          <a:avLst/>
        </a:prstGeom>
        <a:solidFill>
          <a:srgbClr val="FF5A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004" tIns="21336" rIns="10668" bIns="21336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/>
            <a:t>Trust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800" kern="1200" dirty="0"/>
            <a:t>Management</a:t>
          </a:r>
        </a:p>
      </dsp:txBody>
      <dsp:txXfrm>
        <a:off x="3611196" y="81041"/>
        <a:ext cx="637174" cy="424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BFC1A5-8CFF-4757-BF01-D0D84C389337}" type="datetimeFigureOut">
              <a:rPr lang="de-CH" smtClean="0"/>
              <a:t>05.06.18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36ED4-727B-42DD-A2CA-D2B97A71DF8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0530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Foundation</a:t>
            </a:r>
            <a:r>
              <a:rPr lang="de-CH" dirty="0"/>
              <a:t> Year: August 2008 in San Francisco</a:t>
            </a:r>
          </a:p>
          <a:p>
            <a:endParaRPr lang="de-CH" dirty="0"/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Airbnb is a community-based online platform for listing and renting local homes. It connects hosts and travelers and facilitates the process of renting without owning any rooms itself. Moreover it cultivates a sharing-economy by allowing property owners to rent out private flats.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68544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36ED4-727B-42DD-A2CA-D2B97A71DF8C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1247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30DDF99-3E87-416C-98D8-E253041AD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7DA8A9E4-D414-4C15-8B33-1EBE8448C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9BC7078E-09B8-4B58-8C90-8DC51ED79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679D-9A8C-41CE-93DB-E7C63CC6B39C}" type="datetime1">
              <a:rPr lang="en-US" smtClean="0"/>
              <a:t>6/5/18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2B8CCFBF-FADB-461B-92AD-AEF382F2A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162E21D-8BCC-4A51-B2A3-32BFE6E0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15178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8538061-6F31-4C41-B1F0-D2EEF0D08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B9FADD8F-58D1-4453-B707-464949F937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A777A33A-8BDE-446A-98BD-DC5237D5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8923-4CAF-4895-8642-98D4D2E91734}" type="datetime1">
              <a:rPr lang="en-US" smtClean="0"/>
              <a:t>6/5/18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20E3BF6A-518A-40FD-87E0-59F8507CA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93B00368-DE61-449B-9F27-022B2443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54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xmlns="" id="{969136E2-F84D-44DE-814A-819511AE3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xmlns="" id="{8C02058F-D33F-4A5C-B615-43729BE3B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32B31BBC-5B51-4380-811C-7B6A0D01A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33157-3BD2-4182-816F-945976582D65}" type="datetime1">
              <a:rPr lang="en-US" smtClean="0"/>
              <a:t>6/5/18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E9F982D9-B8A5-46DE-A243-52C6278D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844D9F8-581C-4D2D-9816-83D30E9B1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73188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08CF488-785F-4AB4-AC26-D00C48067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344315A0-1DAC-4D09-B19A-C9435A441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A463C894-0569-4A3F-B240-3CCD12CE1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B2C94-4761-4ED2-B59F-B8CD7C366B66}" type="datetime1">
              <a:rPr lang="en-US" smtClean="0"/>
              <a:t>6/5/18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60EF3C84-C64B-4625-BFFB-4E228FF97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0" y="6356350"/>
            <a:ext cx="5029200" cy="365125"/>
          </a:xfrm>
        </p:spPr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EE33033-4018-4E68-991D-58233CAE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9670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0B636D8-5327-4A9E-9C1F-366AFD5A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391E3CBE-C988-4A2C-8B33-551D808DE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31C7368E-70FE-4C7E-B540-DC960533A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FA356-D04D-4117-B0D0-B836355B5026}" type="datetime1">
              <a:rPr lang="en-US" smtClean="0"/>
              <a:t>6/5/18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40CA386D-AB65-4BB0-AC42-526553BEE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36F8F0E7-25C6-4EE8-A94A-0449A506C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09388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3584F67-E20A-4809-9E02-6E8FB2886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1AA6DB4F-6C6C-4595-9EFB-F4D149CC4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10BE2573-63A9-407C-8DD4-72EC9E7D8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AE144569-08D6-4E98-9B21-DEC745031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44E47-B45C-40D8-81A6-68F07FE79C7E}" type="datetime1">
              <a:rPr lang="en-US" smtClean="0"/>
              <a:t>6/5/18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E79B5EFD-E989-46E5-A49D-4DDA2501C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28C062CE-7BD6-482E-912F-546AF3461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2318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0415E98-FF99-4629-B7C8-121A573C3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C5A5BF34-84CA-4513-B07C-1534ED4D8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xmlns="" id="{60DA308B-12CC-4521-88BE-1CD51D506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xmlns="" id="{DF763BCB-D1A7-40F5-8E39-08BFBD2B78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4839D05F-7DBC-49CB-9F48-383B2AA28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28CE3E28-D910-4ED7-B705-7E20358FB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52F1-4741-480B-A9AF-C225A8517709}" type="datetime1">
              <a:rPr lang="en-US" smtClean="0"/>
              <a:t>6/5/18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1C9731D5-05DA-457A-8E62-5440DDE4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4B6E228B-6FA1-4C7E-8928-E59E790E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251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55418F-43D8-42E8-A33D-EF15B3435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58908958-69AC-4E7D-B209-20791D32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C049-9088-4F5B-A804-F38F613C9406}" type="datetime1">
              <a:rPr lang="en-US" smtClean="0"/>
              <a:t>6/5/18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F3A0EB1A-84F8-4CE3-A6B7-2F2A3AC52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745D022C-C6A4-41AF-AE5A-DB853BFEC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4461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xmlns="" id="{54CE62C5-622F-470D-8C14-0092E6C5A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CD7ED-16CD-4083-8579-8159ADFC6AE6}" type="datetime1">
              <a:rPr lang="en-US" smtClean="0"/>
              <a:t>6/5/18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xmlns="" id="{2D9E76AC-46ED-424B-905C-5CD6A19D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F4AED8EC-126E-4253-8332-028300FE5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33945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B211B26-E820-4354-833A-69AA9009F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B1E36F5-F9B4-49BD-A238-B6EDC14B0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6FE64B44-431D-494C-967D-64C6D6CF9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DBA6F459-0ECE-400E-A16E-8B728962F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3FCEA-973F-46E7-9F29-5C4E262C8DB9}" type="datetime1">
              <a:rPr lang="en-US" smtClean="0"/>
              <a:t>6/5/18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50DCCCF1-10CC-4FE2-A06E-8FA666BEC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FCB8DE85-3E4A-4F54-A61E-E8D3FAB8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12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F05196E-E386-4AA7-BD3F-5A1C23454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xmlns="" id="{93D409A9-76EE-45A2-9E9F-0CEDC8AEC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FACE83AA-F8E9-4F8A-9242-528FE479A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xmlns="" id="{768C763B-0293-4A2A-8419-46777B7B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8614A-239F-4DB5-BC15-AF0DC47E91B0}" type="datetime1">
              <a:rPr lang="en-US" smtClean="0"/>
              <a:t>6/5/18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xmlns="" id="{EFA8111E-2D35-44B6-82BF-9B22E3E1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xmlns="" id="{B08DA16A-D932-4272-A653-2BC56160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5520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xmlns="" id="{2F0FA79F-60E6-45C9-B774-793992A1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EF277DBC-C474-463F-866E-5401262E9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0AD4EFCC-0D28-4132-9F1C-C0944EB5C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42BFE-DF48-44AE-82C1-36FC829176A3}" type="datetime1">
              <a:rPr lang="en-US" smtClean="0"/>
              <a:t>6/5/18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1CF3C0F1-C281-4D3F-8D91-569DE444B7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4C0D7C70-A2CA-4953-91FF-260DB0EF00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AF932-D1F9-4A8C-8BAC-F46EB7A4147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593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pexels.com/" TargetMode="External"/><Relationship Id="rId3" Type="http://schemas.openxmlformats.org/officeDocument/2006/relationships/hyperlink" Target="https://www.flaticon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E20EB187-900F-4AF5-813B-101456D9FD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xmlns="" id="{7B2735E6-C5EC-47DF-B0AD-92CBDEAFA7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6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624D17C8-E9C2-48A4-AA36-D7048A6CCC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652C17D9-226E-49BB-81B1-F81641B32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de-CH" sz="8000" dirty="0" err="1">
                <a:solidFill>
                  <a:srgbClr val="FFFFFF"/>
                </a:solidFill>
              </a:rPr>
              <a:t>Airbnb</a:t>
            </a:r>
            <a:r>
              <a:rPr lang="de-CH" sz="8000" dirty="0">
                <a:solidFill>
                  <a:srgbClr val="FFFFFF"/>
                </a:solidFill>
              </a:rPr>
              <a:t/>
            </a:r>
            <a:br>
              <a:rPr lang="de-CH" sz="8000" dirty="0">
                <a:solidFill>
                  <a:srgbClr val="FFFFFF"/>
                </a:solidFill>
              </a:rPr>
            </a:br>
            <a:r>
              <a:rPr lang="de-CH" sz="8000" dirty="0">
                <a:solidFill>
                  <a:srgbClr val="FFFFFF"/>
                </a:solidFill>
              </a:rPr>
              <a:t>E-Business and Mobile Business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502B23EC-4975-4FFE-924F-0CD4C5E15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615" y="1200152"/>
            <a:ext cx="3486884" cy="4457696"/>
          </a:xfrm>
        </p:spPr>
        <p:txBody>
          <a:bodyPr anchor="ctr">
            <a:normAutofit/>
          </a:bodyPr>
          <a:lstStyle/>
          <a:p>
            <a:pPr algn="r"/>
            <a:r>
              <a:rPr lang="en-US" sz="2800" b="1" dirty="0">
                <a:solidFill>
                  <a:srgbClr val="FFFFFF"/>
                </a:solidFill>
              </a:rPr>
              <a:t>Assignment 2</a:t>
            </a:r>
          </a:p>
          <a:p>
            <a:pPr algn="r"/>
            <a:endParaRPr lang="en-US" sz="2800" b="1" u="sng" dirty="0">
              <a:solidFill>
                <a:srgbClr val="FFFFFF"/>
              </a:solidFill>
            </a:endParaRPr>
          </a:p>
          <a:p>
            <a:pPr algn="r"/>
            <a:r>
              <a:rPr lang="en-US" sz="2800" dirty="0">
                <a:solidFill>
                  <a:srgbClr val="FFFFFF"/>
                </a:solidFill>
              </a:rPr>
              <a:t>Jaime Ramirez</a:t>
            </a:r>
          </a:p>
          <a:p>
            <a:pPr algn="r"/>
            <a:r>
              <a:rPr lang="en-US" sz="2800" dirty="0">
                <a:solidFill>
                  <a:srgbClr val="FFFFFF"/>
                </a:solidFill>
              </a:rPr>
              <a:t> Cüneyt Fedakar</a:t>
            </a:r>
          </a:p>
          <a:p>
            <a:pPr algn="r"/>
            <a:r>
              <a:rPr lang="en-US" sz="2800" dirty="0">
                <a:solidFill>
                  <a:srgbClr val="FFFFFF"/>
                </a:solidFill>
              </a:rPr>
              <a:t>Mathieu Le Douairon</a:t>
            </a:r>
          </a:p>
          <a:p>
            <a:pPr algn="r"/>
            <a:r>
              <a:rPr lang="en-US" sz="2800" dirty="0">
                <a:solidFill>
                  <a:srgbClr val="FFFFFF"/>
                </a:solidFill>
              </a:rPr>
              <a:t>Pasquale </a:t>
            </a:r>
            <a:r>
              <a:rPr lang="en-US" sz="2800" dirty="0" err="1">
                <a:solidFill>
                  <a:srgbClr val="FFFFFF"/>
                </a:solidFill>
              </a:rPr>
              <a:t>Biafora</a:t>
            </a:r>
            <a:endParaRPr lang="en-US" sz="2800" dirty="0">
              <a:solidFill>
                <a:srgbClr val="FFFFFF"/>
              </a:solidFill>
            </a:endParaRPr>
          </a:p>
          <a:p>
            <a:pPr algn="r"/>
            <a:endParaRPr lang="de-CH" sz="2800" dirty="0">
              <a:solidFill>
                <a:srgbClr val="FFFFFF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xmlns="" id="{B96AFC2D-F012-41A1-8038-666B588C9916}"/>
              </a:ext>
            </a:extLst>
          </p:cNvPr>
          <p:cNvCxnSpPr>
            <a:cxnSpLocks/>
          </p:cNvCxnSpPr>
          <p:nvPr/>
        </p:nvCxnSpPr>
        <p:spPr>
          <a:xfrm>
            <a:off x="4052768" y="1729740"/>
            <a:ext cx="0" cy="74081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468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951806D-B292-4632-9A36-5C954ACC3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Source </a:t>
            </a:r>
            <a:r>
              <a:rPr lang="de-CH" dirty="0" err="1"/>
              <a:t>citation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A5E11A46-36B8-4100-9971-D89C264F1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All </a:t>
            </a:r>
            <a:r>
              <a:rPr lang="de-CH" dirty="0" err="1"/>
              <a:t>pictures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: </a:t>
            </a:r>
            <a:r>
              <a:rPr lang="de-CH" dirty="0">
                <a:hlinkClick r:id="rId2"/>
              </a:rPr>
              <a:t>https://www.pexels.com/</a:t>
            </a:r>
            <a:r>
              <a:rPr lang="de-CH" dirty="0"/>
              <a:t> </a:t>
            </a:r>
          </a:p>
          <a:p>
            <a:r>
              <a:rPr lang="de-CH" dirty="0"/>
              <a:t>All </a:t>
            </a:r>
            <a:r>
              <a:rPr lang="de-CH" dirty="0" err="1"/>
              <a:t>icons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: </a:t>
            </a:r>
            <a:r>
              <a:rPr lang="de-CH" dirty="0">
                <a:hlinkClick r:id="rId3"/>
              </a:rPr>
              <a:t>https://www.flaticon.com/</a:t>
            </a:r>
            <a:r>
              <a:rPr lang="de-CH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BAC30DC7-4F68-4CB3-9D4D-A81C8BD81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B2C94-4761-4ED2-B59F-B8CD7C366B66}" type="datetime1">
              <a:rPr lang="en-US" smtClean="0"/>
              <a:t>6/5/18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147E08C1-2D0A-4152-80FA-22F53FDF5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FBE6C854-A160-4E1C-8B79-EC5ABEE69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1469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1">
            <a:extLst>
              <a:ext uri="{FF2B5EF4-FFF2-40B4-BE49-F238E27FC236}">
                <a16:creationId xmlns:a16="http://schemas.microsoft.com/office/drawing/2014/main" xmlns="" id="{E4A809D5-3600-46D4-A466-67F2349A54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xmlns="" id="{AE6E073D-030A-4A9D-AD2B-DD60BACFFC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0" r="23479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2C079BC9-5CB5-4F49-9562-3B1D9D5D2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de-CH"/>
              <a:t>Agenda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3673B472-AC94-4F9A-B064-5A7606F6D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de-CH" sz="1800" dirty="0" err="1"/>
              <a:t>Airbnb</a:t>
            </a:r>
            <a:endParaRPr lang="de-CH" sz="1800" dirty="0"/>
          </a:p>
          <a:p>
            <a:r>
              <a:rPr lang="de-CH" sz="1800" dirty="0"/>
              <a:t>Value Proposition</a:t>
            </a:r>
          </a:p>
          <a:p>
            <a:r>
              <a:rPr lang="de-CH" sz="1800" dirty="0"/>
              <a:t>Value Chain and </a:t>
            </a:r>
            <a:r>
              <a:rPr lang="de-CH" sz="1800" dirty="0" err="1"/>
              <a:t>Involved</a:t>
            </a:r>
            <a:r>
              <a:rPr lang="de-CH" sz="1800" dirty="0"/>
              <a:t> </a:t>
            </a:r>
            <a:r>
              <a:rPr lang="de-CH" sz="1800" dirty="0" err="1"/>
              <a:t>Parties</a:t>
            </a:r>
            <a:endParaRPr lang="de-CH" sz="1800" dirty="0"/>
          </a:p>
          <a:p>
            <a:r>
              <a:rPr lang="de-CH" sz="1800" dirty="0"/>
              <a:t>Value and Costs Drivers</a:t>
            </a:r>
          </a:p>
          <a:p>
            <a:r>
              <a:rPr lang="de-CH" sz="1800" dirty="0"/>
              <a:t>Value </a:t>
            </a:r>
            <a:r>
              <a:rPr lang="de-CH" sz="1800" dirty="0" err="1"/>
              <a:t>Process</a:t>
            </a:r>
            <a:r>
              <a:rPr lang="de-CH" sz="1800" dirty="0"/>
              <a:t> Framework</a:t>
            </a:r>
          </a:p>
          <a:p>
            <a:r>
              <a:rPr lang="de-CH" sz="1800" dirty="0"/>
              <a:t>Questions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xmlns="" id="{34D9E114-A484-4A8B-A67E-CC7F771B76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5320" y="6037262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AA790EF-E4D3-4C20-BD03-A10361F60F4A}" type="datetime1">
              <a:rPr lang="en-US" smtClean="0"/>
              <a:pPr>
                <a:spcAft>
                  <a:spcPts val="600"/>
                </a:spcAft>
              </a:pPr>
              <a:t>6/5/18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xmlns="" id="{6731CF5F-7E9E-4D45-AABB-1F1481693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5320" y="6356350"/>
            <a:ext cx="4114800" cy="365125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de-CH" sz="1000"/>
              <a:t>Mobile Business - Assignment 2 | Ramirez, Fedakar, Le Douairon &amp; Biafora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xmlns="" id="{8869A3B5-387C-490A-ACD2-DAA67A7E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1820" y="6356350"/>
            <a:ext cx="116586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26AF932-D1F9-4A8C-8BAC-F46EB7A41475}" type="slidenum">
              <a:rPr lang="de-CH" smtClean="0"/>
              <a:pPr>
                <a:spcAft>
                  <a:spcPts val="600"/>
                </a:spcAft>
              </a:pPr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6610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nhaltsplatzhalter 7">
            <a:extLst>
              <a:ext uri="{FF2B5EF4-FFF2-40B4-BE49-F238E27FC236}">
                <a16:creationId xmlns:a16="http://schemas.microsoft.com/office/drawing/2014/main" xmlns="" id="{9C51B469-BFCB-42D9-98AD-AACBFA0245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8" r="22105" b="-1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6F134CA2-B5E8-4DAE-A772-C5C39D5B5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de-CH" dirty="0" err="1"/>
              <a:t>Airbnb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D2ED937A-536D-4B24-B826-9C4946D3AD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91856" y="63563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6/5/18</a:t>
            </a:fld>
            <a:endParaRPr lang="de-CH">
              <a:solidFill>
                <a:srgbClr val="FFFFFF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201E3738-072E-4FF1-8A48-5978DF3A7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3651466" cy="365125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de-CH" sz="900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9C6E33BB-952D-4A89-8A2A-23307441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356350"/>
            <a:ext cx="685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fld id="{926AF932-D1F9-4A8C-8BAC-F46EB7A41475}" type="slidenum">
              <a:rPr lang="de-CH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3</a:t>
            </a:fld>
            <a:endParaRPr lang="de-CH">
              <a:solidFill>
                <a:srgbClr val="FFFFFF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xmlns="" id="{C60F738E-41F6-40EF-B132-0CB288C98256}"/>
              </a:ext>
            </a:extLst>
          </p:cNvPr>
          <p:cNvSpPr/>
          <p:nvPr/>
        </p:nvSpPr>
        <p:spPr>
          <a:xfrm>
            <a:off x="648929" y="2305869"/>
            <a:ext cx="1668142" cy="1500327"/>
          </a:xfrm>
          <a:prstGeom prst="rect">
            <a:avLst/>
          </a:prstGeom>
          <a:solidFill>
            <a:srgbClr val="FF5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b="1" dirty="0" err="1"/>
              <a:t>Nearly</a:t>
            </a:r>
            <a:r>
              <a:rPr lang="de-CH" b="1" dirty="0"/>
              <a:t> 5 </a:t>
            </a:r>
            <a:r>
              <a:rPr lang="de-CH" b="1" dirty="0" err="1"/>
              <a:t>million</a:t>
            </a:r>
            <a:endParaRPr lang="de-CH" b="1" dirty="0"/>
          </a:p>
          <a:p>
            <a:pPr algn="ctr"/>
            <a:r>
              <a:rPr lang="en-US" dirty="0"/>
              <a:t>Airbnb</a:t>
            </a:r>
            <a:r>
              <a:rPr lang="de-CH" dirty="0"/>
              <a:t> </a:t>
            </a:r>
            <a:r>
              <a:rPr lang="de-CH" dirty="0" err="1"/>
              <a:t>listings</a:t>
            </a:r>
            <a:r>
              <a:rPr lang="de-CH" dirty="0"/>
              <a:t> </a:t>
            </a:r>
            <a:r>
              <a:rPr lang="de-CH" dirty="0" err="1"/>
              <a:t>worldwie</a:t>
            </a:r>
            <a:endParaRPr lang="de-CH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xmlns="" id="{B03A81D1-7484-456E-BE7E-0BF071B5323B}"/>
              </a:ext>
            </a:extLst>
          </p:cNvPr>
          <p:cNvSpPr/>
          <p:nvPr/>
        </p:nvSpPr>
        <p:spPr>
          <a:xfrm>
            <a:off x="2632253" y="2305868"/>
            <a:ext cx="1668142" cy="1500327"/>
          </a:xfrm>
          <a:prstGeom prst="rect">
            <a:avLst/>
          </a:prstGeom>
          <a:solidFill>
            <a:srgbClr val="FF5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81`000 </a:t>
            </a:r>
            <a:r>
              <a:rPr lang="en-US"/>
              <a:t>citis list homes with Airbnb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xmlns="" id="{44C6276D-94D7-46DC-99EF-B81072490C10}"/>
              </a:ext>
            </a:extLst>
          </p:cNvPr>
          <p:cNvSpPr/>
          <p:nvPr/>
        </p:nvSpPr>
        <p:spPr>
          <a:xfrm>
            <a:off x="648929" y="4105859"/>
            <a:ext cx="1668142" cy="1500327"/>
          </a:xfrm>
          <a:prstGeom prst="rect">
            <a:avLst/>
          </a:prstGeom>
          <a:solidFill>
            <a:srgbClr val="FF5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b="1" dirty="0"/>
              <a:t>191+</a:t>
            </a:r>
          </a:p>
          <a:p>
            <a:pPr algn="ctr"/>
            <a:r>
              <a:rPr lang="de-CH" dirty="0"/>
              <a:t>Countries </a:t>
            </a:r>
            <a:r>
              <a:rPr lang="de-CH" dirty="0" err="1"/>
              <a:t>have</a:t>
            </a:r>
            <a:r>
              <a:rPr lang="de-CH" dirty="0"/>
              <a:t> </a:t>
            </a:r>
            <a:r>
              <a:rPr lang="de-CH" dirty="0" err="1"/>
              <a:t>Airbnb</a:t>
            </a:r>
            <a:r>
              <a:rPr lang="de-CH" dirty="0"/>
              <a:t> </a:t>
            </a:r>
            <a:r>
              <a:rPr lang="de-CH" dirty="0" err="1"/>
              <a:t>listings</a:t>
            </a:r>
            <a:endParaRPr lang="de-CH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xmlns="" id="{94FCD487-F652-4988-82C5-E4F1539DF19D}"/>
              </a:ext>
            </a:extLst>
          </p:cNvPr>
          <p:cNvSpPr/>
          <p:nvPr/>
        </p:nvSpPr>
        <p:spPr>
          <a:xfrm>
            <a:off x="2632253" y="4105859"/>
            <a:ext cx="1668142" cy="1500327"/>
          </a:xfrm>
          <a:prstGeom prst="rect">
            <a:avLst/>
          </a:prstGeom>
          <a:solidFill>
            <a:srgbClr val="FF5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b="1" dirty="0"/>
              <a:t>300 </a:t>
            </a:r>
            <a:r>
              <a:rPr lang="de-CH" b="1" dirty="0" err="1"/>
              <a:t>million</a:t>
            </a:r>
            <a:r>
              <a:rPr lang="de-CH" b="1" dirty="0"/>
              <a:t>+</a:t>
            </a:r>
          </a:p>
          <a:p>
            <a:pPr algn="ctr"/>
            <a:r>
              <a:rPr lang="de-CH" dirty="0" err="1"/>
              <a:t>Airbnb</a:t>
            </a:r>
            <a:r>
              <a:rPr lang="de-CH" dirty="0"/>
              <a:t> </a:t>
            </a:r>
            <a:r>
              <a:rPr lang="de-CH" dirty="0" err="1"/>
              <a:t>guests</a:t>
            </a:r>
            <a:r>
              <a:rPr lang="de-CH" dirty="0"/>
              <a:t> </a:t>
            </a:r>
            <a:r>
              <a:rPr lang="de-CH" dirty="0" err="1"/>
              <a:t>arrivals</a:t>
            </a:r>
            <a:r>
              <a:rPr lang="de-CH" dirty="0"/>
              <a:t> all-time</a:t>
            </a:r>
          </a:p>
        </p:txBody>
      </p:sp>
    </p:spTree>
    <p:extLst>
      <p:ext uri="{BB962C8B-B14F-4D97-AF65-F5344CB8AC3E}">
        <p14:creationId xmlns:p14="http://schemas.microsoft.com/office/powerpoint/2010/main" val="3926018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CEF8E13-3EA2-42A4-907D-727BAE07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Value Proposition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237DEABB-3E25-4CA3-9304-CF1C412D0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09B2C94-4761-4ED2-B59F-B8CD7C366B66}" type="datetime1">
              <a:rPr lang="en-US" smtClean="0"/>
              <a:t>6/5/18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638F588C-0937-4B2B-802E-2004FB1F9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0" y="6356350"/>
            <a:ext cx="5029200" cy="365125"/>
          </a:xfrm>
        </p:spPr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9E08F488-A4CD-45D4-AC66-2DDED840C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26AF932-D1F9-4A8C-8BAC-F46EB7A41475}" type="slidenum">
              <a:rPr lang="de-CH" smtClean="0"/>
              <a:t>4</a:t>
            </a:fld>
            <a:endParaRPr lang="de-CH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xmlns="" id="{2D8C7488-8A7E-40DA-A9A1-880B5DD7F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41" y="2382559"/>
            <a:ext cx="5700488" cy="3007282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xmlns="" id="{26A204FB-A831-42D9-B670-7BEA5C6D6434}"/>
              </a:ext>
            </a:extLst>
          </p:cNvPr>
          <p:cNvSpPr/>
          <p:nvPr/>
        </p:nvSpPr>
        <p:spPr>
          <a:xfrm>
            <a:off x="6096000" y="1690689"/>
            <a:ext cx="5257800" cy="2198858"/>
          </a:xfrm>
          <a:prstGeom prst="rect">
            <a:avLst/>
          </a:prstGeom>
          <a:solidFill>
            <a:srgbClr val="FF5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2400" b="1" dirty="0" err="1"/>
              <a:t>For</a:t>
            </a:r>
            <a:r>
              <a:rPr lang="de-CH" sz="2400" b="1" dirty="0"/>
              <a:t> </a:t>
            </a:r>
            <a:r>
              <a:rPr lang="de-CH" sz="2400" b="1" dirty="0" err="1"/>
              <a:t>the</a:t>
            </a:r>
            <a:r>
              <a:rPr lang="de-CH" sz="2400" b="1" dirty="0"/>
              <a:t> </a:t>
            </a:r>
            <a:r>
              <a:rPr lang="de-CH" sz="2400" b="1" dirty="0" err="1"/>
              <a:t>hosts</a:t>
            </a:r>
            <a:r>
              <a:rPr lang="de-CH" sz="24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300" dirty="0"/>
              <a:t>Income </a:t>
            </a:r>
            <a:r>
              <a:rPr lang="de-CH" sz="2300" dirty="0" err="1"/>
              <a:t>generation</a:t>
            </a:r>
            <a:endParaRPr lang="de-CH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300" dirty="0" err="1"/>
              <a:t>Ease</a:t>
            </a:r>
            <a:r>
              <a:rPr lang="de-CH" sz="2300" dirty="0"/>
              <a:t> </a:t>
            </a:r>
            <a:r>
              <a:rPr lang="de-CH" sz="2300" dirty="0" err="1"/>
              <a:t>of</a:t>
            </a:r>
            <a:r>
              <a:rPr lang="de-CH" sz="2300" dirty="0"/>
              <a:t> </a:t>
            </a:r>
            <a:r>
              <a:rPr lang="de-CH" sz="2300" dirty="0" err="1"/>
              <a:t>transactions</a:t>
            </a:r>
            <a:endParaRPr lang="de-CH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300" dirty="0"/>
              <a:t>Meeting </a:t>
            </a:r>
            <a:r>
              <a:rPr lang="de-CH" sz="2300" dirty="0" err="1"/>
              <a:t>new</a:t>
            </a:r>
            <a:r>
              <a:rPr lang="de-CH" sz="2300" dirty="0"/>
              <a:t> </a:t>
            </a:r>
            <a:r>
              <a:rPr lang="de-CH" sz="2300" dirty="0" err="1"/>
              <a:t>people</a:t>
            </a:r>
            <a:endParaRPr lang="de-CH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300" dirty="0" err="1"/>
              <a:t>Ease</a:t>
            </a:r>
            <a:r>
              <a:rPr lang="de-CH" sz="2300" dirty="0"/>
              <a:t> </a:t>
            </a:r>
            <a:r>
              <a:rPr lang="de-CH" sz="2300" dirty="0" err="1"/>
              <a:t>of</a:t>
            </a:r>
            <a:r>
              <a:rPr lang="de-CH" sz="2300" dirty="0"/>
              <a:t> </a:t>
            </a:r>
            <a:r>
              <a:rPr lang="de-CH" sz="2300" dirty="0" err="1"/>
              <a:t>getting</a:t>
            </a:r>
            <a:r>
              <a:rPr lang="de-CH" sz="2300" dirty="0"/>
              <a:t> </a:t>
            </a:r>
            <a:r>
              <a:rPr lang="de-CH" sz="2300" dirty="0" err="1"/>
              <a:t>verified</a:t>
            </a:r>
            <a:r>
              <a:rPr lang="de-CH" sz="2300" dirty="0"/>
              <a:t> </a:t>
            </a:r>
            <a:r>
              <a:rPr lang="de-CH" sz="2300" dirty="0" err="1"/>
              <a:t>guests</a:t>
            </a:r>
            <a:endParaRPr lang="de-CH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300" dirty="0" err="1"/>
              <a:t>Calendar</a:t>
            </a:r>
            <a:r>
              <a:rPr lang="de-CH" sz="2300" dirty="0"/>
              <a:t>, </a:t>
            </a:r>
            <a:r>
              <a:rPr lang="de-CH" sz="2300" dirty="0" err="1"/>
              <a:t>booking</a:t>
            </a:r>
            <a:r>
              <a:rPr lang="de-CH" sz="2300" dirty="0"/>
              <a:t> </a:t>
            </a:r>
            <a:r>
              <a:rPr lang="de-CH" sz="2300" dirty="0" err="1"/>
              <a:t>management</a:t>
            </a:r>
            <a:endParaRPr lang="de-CH" sz="2300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xmlns="" id="{5B3EE73C-AA36-41BA-BE71-269B15C1610C}"/>
              </a:ext>
            </a:extLst>
          </p:cNvPr>
          <p:cNvSpPr/>
          <p:nvPr/>
        </p:nvSpPr>
        <p:spPr>
          <a:xfrm>
            <a:off x="6096000" y="4023518"/>
            <a:ext cx="5257800" cy="2198861"/>
          </a:xfrm>
          <a:prstGeom prst="rect">
            <a:avLst/>
          </a:prstGeom>
          <a:solidFill>
            <a:srgbClr val="FF5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2400" b="1" dirty="0" err="1"/>
              <a:t>For</a:t>
            </a:r>
            <a:r>
              <a:rPr lang="de-CH" sz="2400" b="1" dirty="0"/>
              <a:t> </a:t>
            </a:r>
            <a:r>
              <a:rPr lang="de-CH" sz="2400" b="1" dirty="0" err="1"/>
              <a:t>the</a:t>
            </a:r>
            <a:r>
              <a:rPr lang="de-CH" sz="2400" b="1" dirty="0"/>
              <a:t> Guests: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300" dirty="0"/>
              <a:t>Lower </a:t>
            </a:r>
            <a:r>
              <a:rPr lang="de-CH" sz="2300" dirty="0" err="1"/>
              <a:t>cost</a:t>
            </a:r>
            <a:endParaRPr lang="de-CH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300" dirty="0"/>
              <a:t>Easy </a:t>
            </a:r>
            <a:r>
              <a:rPr lang="de-CH" sz="2300" dirty="0" err="1"/>
              <a:t>transactions</a:t>
            </a:r>
            <a:endParaRPr lang="de-CH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300" dirty="0" err="1"/>
              <a:t>Authentical</a:t>
            </a:r>
            <a:r>
              <a:rPr lang="de-CH" sz="2300" dirty="0"/>
              <a:t> </a:t>
            </a:r>
            <a:r>
              <a:rPr lang="de-CH" sz="2300" dirty="0" err="1"/>
              <a:t>local</a:t>
            </a:r>
            <a:r>
              <a:rPr lang="de-CH" sz="2300" dirty="0"/>
              <a:t> </a:t>
            </a:r>
            <a:r>
              <a:rPr lang="de-CH" sz="2300" dirty="0" err="1"/>
              <a:t>experiance</a:t>
            </a:r>
            <a:endParaRPr lang="de-CH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300" dirty="0"/>
              <a:t>More </a:t>
            </a:r>
            <a:r>
              <a:rPr lang="de-CH" sz="2300" dirty="0" err="1"/>
              <a:t>variety</a:t>
            </a:r>
            <a:endParaRPr lang="de-CH" sz="2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300" dirty="0"/>
              <a:t>Transparent </a:t>
            </a:r>
            <a:r>
              <a:rPr lang="de-CH" sz="2300" dirty="0" err="1"/>
              <a:t>ratings</a:t>
            </a:r>
            <a:endParaRPr lang="de-CH" sz="2300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xmlns="" id="{7D85EB38-B113-4AFC-AED3-AFF0F4B7963E}"/>
              </a:ext>
            </a:extLst>
          </p:cNvPr>
          <p:cNvSpPr txBox="1"/>
          <p:nvPr/>
        </p:nvSpPr>
        <p:spPr>
          <a:xfrm>
            <a:off x="259841" y="5362851"/>
            <a:ext cx="52131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50" dirty="0"/>
              <a:t>Picture Source: https://bmtoolbox.net/stories/airbnb/</a:t>
            </a:r>
          </a:p>
        </p:txBody>
      </p:sp>
    </p:spTree>
    <p:extLst>
      <p:ext uri="{BB962C8B-B14F-4D97-AF65-F5344CB8AC3E}">
        <p14:creationId xmlns:p14="http://schemas.microsoft.com/office/powerpoint/2010/main" val="1062118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nhaltsplatzhalter 8">
            <a:extLst>
              <a:ext uri="{FF2B5EF4-FFF2-40B4-BE49-F238E27FC236}">
                <a16:creationId xmlns:a16="http://schemas.microsoft.com/office/drawing/2014/main" xmlns="" id="{AEFE4515-864A-4457-9758-C290278D1B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2" r="15220" b="2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581061DA-C3B6-464B-A178-63FF5A732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de-CH" sz="4100"/>
              <a:t>Value Chain and </a:t>
            </a:r>
            <a:r>
              <a:rPr lang="de-CH" sz="4100" err="1"/>
              <a:t>Involved</a:t>
            </a:r>
            <a:r>
              <a:rPr lang="de-CH" sz="4100"/>
              <a:t> </a:t>
            </a:r>
            <a:r>
              <a:rPr lang="de-CH" sz="4100" err="1"/>
              <a:t>Parties</a:t>
            </a:r>
            <a:endParaRPr lang="de-CH" sz="410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3FD21CA8-81AB-4916-B691-03B93BA692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91856" y="6356350"/>
            <a:ext cx="2660904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09B2C94-4761-4ED2-B59F-B8CD7C366B66}" type="datetime1">
              <a:rPr lang="en-US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6/5/18</a:t>
            </a:fld>
            <a:endParaRPr lang="de-CH">
              <a:solidFill>
                <a:srgbClr val="FFFFFF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36E1C253-7F44-4973-8D13-C55CAFF3F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3651466" cy="365125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de-CH" sz="900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A500EFAA-8664-4B33-8A1C-682AEE9F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356350"/>
            <a:ext cx="685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fld id="{926AF932-D1F9-4A8C-8BAC-F46EB7A41475}" type="slidenum">
              <a:rPr lang="de-CH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5</a:t>
            </a:fld>
            <a:endParaRPr lang="de-CH">
              <a:solidFill>
                <a:srgbClr val="FFFFFF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08B78FFE-AD5E-4E8F-8180-023AD4C891A4}"/>
              </a:ext>
            </a:extLst>
          </p:cNvPr>
          <p:cNvSpPr txBox="1"/>
          <p:nvPr>
            <p:extLst>
              <p:ext uri="{D42A27DB-BD31-4B8C-83A1-F6EECF244321}">
                <p14:modId xmlns:p14="http://schemas.microsoft.com/office/powerpoint/2010/main" val="3547151982"/>
              </p:ext>
            </p:extLst>
          </p:nvPr>
        </p:nvSpPr>
        <p:spPr>
          <a:xfrm>
            <a:off x="67151" y="2772719"/>
            <a:ext cx="829142" cy="861774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de-CH" sz="1000" dirty="0"/>
              <a:t>1. App Store &amp; Google Chrome</a:t>
            </a:r>
          </a:p>
          <a:p>
            <a:r>
              <a:rPr lang="de-CH" sz="1000" dirty="0"/>
              <a:t>2. Hosts &amp; </a:t>
            </a:r>
            <a:r>
              <a:rPr lang="de-CH" sz="1000" dirty="0" err="1"/>
              <a:t>Traveler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xmlns="" id="{996A85DD-876C-4EE9-9417-AC19A0BEE2C2}"/>
              </a:ext>
            </a:extLst>
          </p:cNvPr>
          <p:cNvSpPr txBox="1"/>
          <p:nvPr/>
        </p:nvSpPr>
        <p:spPr>
          <a:xfrm>
            <a:off x="941560" y="2772718"/>
            <a:ext cx="829142" cy="8604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CH" sz="1000" dirty="0"/>
              <a:t>1. Hosts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xmlns="" id="{7E239911-1CD3-4A45-AF7E-7FD10D90651A}"/>
              </a:ext>
            </a:extLst>
          </p:cNvPr>
          <p:cNvSpPr txBox="1"/>
          <p:nvPr>
            <p:extLst>
              <p:ext uri="{D42A27DB-BD31-4B8C-83A1-F6EECF244321}">
                <p14:modId xmlns:p14="http://schemas.microsoft.com/office/powerpoint/2010/main" val="1742184253"/>
              </p:ext>
            </p:extLst>
          </p:nvPr>
        </p:nvSpPr>
        <p:spPr>
          <a:xfrm>
            <a:off x="1816100" y="2773362"/>
            <a:ext cx="828675" cy="8604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de-CH" sz="1000" dirty="0"/>
              <a:t>1. </a:t>
            </a:r>
            <a:r>
              <a:rPr lang="de-CH" sz="1000" dirty="0" err="1"/>
              <a:t>Traveler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xmlns="" id="{966B5310-D95B-42C0-94E6-C588A891F251}"/>
              </a:ext>
            </a:extLst>
          </p:cNvPr>
          <p:cNvSpPr txBox="1"/>
          <p:nvPr>
            <p:extLst>
              <p:ext uri="{D42A27DB-BD31-4B8C-83A1-F6EECF244321}">
                <p14:modId xmlns:p14="http://schemas.microsoft.com/office/powerpoint/2010/main" val="3257164184"/>
              </p:ext>
            </p:extLst>
          </p:nvPr>
        </p:nvSpPr>
        <p:spPr>
          <a:xfrm>
            <a:off x="2690378" y="2772717"/>
            <a:ext cx="829142" cy="8604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de-CH" sz="1000" dirty="0"/>
              <a:t>1. </a:t>
            </a:r>
            <a:r>
              <a:rPr lang="de-CH" sz="1000" dirty="0" err="1"/>
              <a:t>Traveler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de-CH" sz="1000" dirty="0"/>
              <a:t>2. Hosts</a:t>
            </a:r>
          </a:p>
          <a:p>
            <a:pPr marL="228600" indent="-228600">
              <a:buAutoNum type="arabicPeriod"/>
            </a:pPr>
            <a:endParaRPr lang="de-CH" sz="10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xmlns="" id="{3A3CD40A-67AA-4D2F-B931-E84A8827F440}"/>
              </a:ext>
            </a:extLst>
          </p:cNvPr>
          <p:cNvSpPr txBox="1"/>
          <p:nvPr>
            <p:extLst>
              <p:ext uri="{D42A27DB-BD31-4B8C-83A1-F6EECF244321}">
                <p14:modId xmlns:p14="http://schemas.microsoft.com/office/powerpoint/2010/main" val="2670685378"/>
              </p:ext>
            </p:extLst>
          </p:nvPr>
        </p:nvSpPr>
        <p:spPr>
          <a:xfrm>
            <a:off x="3564787" y="2772717"/>
            <a:ext cx="829142" cy="8604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de-CH" sz="1000" dirty="0"/>
              <a:t>1. </a:t>
            </a:r>
            <a:r>
              <a:rPr lang="de-CH" sz="1000" dirty="0" err="1"/>
              <a:t>Traveler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de-CH" sz="1000" dirty="0"/>
              <a:t>2. Hosts</a:t>
            </a:r>
          </a:p>
          <a:p>
            <a:pPr marL="228600" indent="-228600">
              <a:buAutoNum type="arabicPeriod"/>
            </a:pPr>
            <a:endParaRPr lang="de-CH" sz="1000" dirty="0"/>
          </a:p>
        </p:txBody>
      </p:sp>
      <p:graphicFrame>
        <p:nvGraphicFramePr>
          <p:cNvPr id="15" name="Diagramm 14">
            <a:extLst>
              <a:ext uri="{FF2B5EF4-FFF2-40B4-BE49-F238E27FC236}">
                <a16:creationId xmlns:a16="http://schemas.microsoft.com/office/drawing/2014/main" xmlns="" id="{8B96B2EC-949B-4A6B-9625-87C6579542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9234812"/>
              </p:ext>
            </p:extLst>
          </p:nvPr>
        </p:nvGraphicFramePr>
        <p:xfrm>
          <a:off x="67151" y="2185851"/>
          <a:ext cx="4461306" cy="5868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6" name="Textfeld 15">
            <a:extLst>
              <a:ext uri="{FF2B5EF4-FFF2-40B4-BE49-F238E27FC236}">
                <a16:creationId xmlns:a16="http://schemas.microsoft.com/office/drawing/2014/main" xmlns="" id="{4104182D-46C9-4C90-A481-6040BE4BCFAA}"/>
              </a:ext>
            </a:extLst>
          </p:cNvPr>
          <p:cNvSpPr txBox="1"/>
          <p:nvPr/>
        </p:nvSpPr>
        <p:spPr>
          <a:xfrm>
            <a:off x="38512" y="3705271"/>
            <a:ext cx="52131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50" dirty="0"/>
              <a:t>Picture Source: Own Illustration</a:t>
            </a:r>
          </a:p>
        </p:txBody>
      </p:sp>
    </p:spTree>
    <p:extLst>
      <p:ext uri="{BB962C8B-B14F-4D97-AF65-F5344CB8AC3E}">
        <p14:creationId xmlns:p14="http://schemas.microsoft.com/office/powerpoint/2010/main" val="519840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505D57B-E0FF-486D-867A-95C99FBD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Value and </a:t>
            </a:r>
            <a:r>
              <a:rPr lang="de-CH" dirty="0" err="1"/>
              <a:t>Cost</a:t>
            </a:r>
            <a:r>
              <a:rPr lang="de-CH" dirty="0"/>
              <a:t> Drivers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CB8B74E6-059F-4435-AAF5-30BC48065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103" y="1825625"/>
            <a:ext cx="3019696" cy="4351338"/>
          </a:xfrm>
        </p:spPr>
        <p:txBody>
          <a:bodyPr/>
          <a:lstStyle/>
          <a:p>
            <a:r>
              <a:rPr lang="en-GB" sz="2000" dirty="0"/>
              <a:t>Main Value drivers</a:t>
            </a:r>
          </a:p>
          <a:p>
            <a:pPr lvl="1"/>
            <a:r>
              <a:rPr lang="en-GB" sz="1600" dirty="0"/>
              <a:t>Convenience</a:t>
            </a:r>
          </a:p>
          <a:p>
            <a:pPr lvl="1"/>
            <a:r>
              <a:rPr lang="en-GB" sz="1600" dirty="0"/>
              <a:t>Match offer and demand</a:t>
            </a:r>
          </a:p>
          <a:p>
            <a:pPr lvl="1"/>
            <a:r>
              <a:rPr lang="en-GB" sz="1600" dirty="0"/>
              <a:t>Usability</a:t>
            </a:r>
          </a:p>
          <a:p>
            <a:pPr lvl="1"/>
            <a:endParaRPr lang="en-GB" sz="1600" dirty="0"/>
          </a:p>
          <a:p>
            <a:r>
              <a:rPr lang="en-GB" sz="2000" dirty="0"/>
              <a:t>Main Cost drivers</a:t>
            </a:r>
          </a:p>
          <a:p>
            <a:pPr lvl="1"/>
            <a:r>
              <a:rPr lang="en-GB" sz="1600" dirty="0"/>
              <a:t>Development (Human Capital)</a:t>
            </a:r>
          </a:p>
          <a:p>
            <a:pPr lvl="1"/>
            <a:r>
              <a:rPr lang="en-GB" sz="1600" dirty="0"/>
              <a:t>Infrastructure Maintenance</a:t>
            </a:r>
          </a:p>
          <a:p>
            <a:pPr lvl="1"/>
            <a:r>
              <a:rPr lang="en-GB" sz="1600" dirty="0"/>
              <a:t>Pay Service Provider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26102E98-4A08-4233-83EE-FA504C40F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B2C94-4761-4ED2-B59F-B8CD7C366B66}" type="datetime1">
              <a:rPr lang="en-US" smtClean="0"/>
              <a:t>6/5/18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DC360532-7523-4612-AF73-CD9970024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166CB63-B182-433A-8D6C-BB04122EE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AF932-D1F9-4A8C-8BAC-F46EB7A41475}" type="slidenum">
              <a:rPr lang="de-CH" smtClean="0"/>
              <a:t>6</a:t>
            </a:fld>
            <a:endParaRPr lang="de-CH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B6680628-8D23-409B-8A37-7D159D6F3080}"/>
              </a:ext>
            </a:extLst>
          </p:cNvPr>
          <p:cNvSpPr txBox="1"/>
          <p:nvPr/>
        </p:nvSpPr>
        <p:spPr>
          <a:xfrm>
            <a:off x="656820" y="4279665"/>
            <a:ext cx="52131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50" dirty="0"/>
              <a:t>Picture Source: Own </a:t>
            </a:r>
            <a:r>
              <a:rPr lang="en-US" sz="1050" dirty="0"/>
              <a:t>illustration</a:t>
            </a:r>
          </a:p>
        </p:txBody>
      </p:sp>
      <p:pic>
        <p:nvPicPr>
          <p:cNvPr id="26" name="Picture 2">
            <a:extLst>
              <a:ext uri="{FF2B5EF4-FFF2-40B4-BE49-F238E27FC236}">
                <a16:creationId xmlns:a16="http://schemas.microsoft.com/office/drawing/2014/main" xmlns="" id="{369DA931-699A-4E26-815F-A909CC7BD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318" y="1583950"/>
            <a:ext cx="7742611" cy="2606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7822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E0F038B-9A50-41C5-9F00-1A6B9FED7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CH" dirty="0"/>
              <a:t>Value </a:t>
            </a:r>
            <a:r>
              <a:rPr lang="de-CH" dirty="0" err="1"/>
              <a:t>Process</a:t>
            </a:r>
            <a:r>
              <a:rPr lang="de-CH" dirty="0"/>
              <a:t> Framework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0B54E1B5-0BBB-42B6-9321-335DA5668A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09B2C94-4761-4ED2-B59F-B8CD7C366B66}" type="datetime1">
              <a:rPr lang="en-US" smtClean="0"/>
              <a:pPr>
                <a:spcAft>
                  <a:spcPts val="600"/>
                </a:spcAft>
              </a:pPr>
              <a:t>6/5/18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9C1F9309-F517-4DCA-9959-415C3778E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CH" sz="1000"/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B55B369E-48D5-45FA-A263-F3CAC56FB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26AF932-D1F9-4A8C-8BAC-F46EB7A41475}" type="slidenum">
              <a:rPr lang="de-CH" smtClean="0"/>
              <a:pPr>
                <a:spcAft>
                  <a:spcPts val="600"/>
                </a:spcAft>
              </a:pPr>
              <a:t>7</a:t>
            </a:fld>
            <a:endParaRPr lang="de-CH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xmlns="" id="{97C9695D-8992-4804-9A96-8E3AC641A480}"/>
              </a:ext>
            </a:extLst>
          </p:cNvPr>
          <p:cNvSpPr>
            <a:spLocks noGrp="1"/>
          </p:cNvSpPr>
          <p:nvPr>
            <p:ph idx="1"/>
            <p:extLst>
              <p:ext uri="{D42A27DB-BD31-4B8C-83A1-F6EECF244321}">
                <p14:modId xmlns:p14="http://schemas.microsoft.com/office/powerpoint/2010/main" val="325976535"/>
              </p:ext>
            </p:extLst>
          </p:nvPr>
        </p:nvSpPr>
        <p:spPr>
          <a:xfrm>
            <a:off x="438431" y="1828800"/>
            <a:ext cx="38538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US" sz="2000" dirty="0">
                <a:latin typeface="Arial"/>
                <a:cs typeface="Arial"/>
              </a:rPr>
              <a:t>Perceived value for travelers and hosts are big</a:t>
            </a:r>
          </a:p>
          <a:p>
            <a:pPr marL="457200" indent="-457200">
              <a:buAutoNum type="arabicPeriod"/>
            </a:pPr>
            <a:r>
              <a:rPr lang="en-US" sz="2000" dirty="0">
                <a:latin typeface="Arial"/>
                <a:cs typeface="Arial"/>
              </a:rPr>
              <a:t>Costs consist mainly of </a:t>
            </a:r>
            <a:r>
              <a:rPr lang="en-US" dirty="0">
                <a:latin typeface="+mn-ea"/>
                <a:cs typeface="+mn-ea"/>
              </a:rPr>
              <a:t/>
            </a:r>
            <a:br>
              <a:rPr lang="en-US" dirty="0">
                <a:latin typeface="+mn-ea"/>
                <a:cs typeface="+mn-ea"/>
              </a:rPr>
            </a:br>
            <a:r>
              <a:rPr lang="en-US" sz="2000" dirty="0">
                <a:latin typeface="Arial"/>
                <a:cs typeface="Arial"/>
              </a:rPr>
              <a:t>app development and maintenance of the platforms</a:t>
            </a:r>
          </a:p>
          <a:p>
            <a:pPr marL="457200" indent="-457200">
              <a:buAutoNum type="arabicPeriod"/>
            </a:pPr>
            <a:r>
              <a:rPr lang="en-US" sz="2000" dirty="0">
                <a:latin typeface="Arial"/>
                <a:cs typeface="Arial"/>
              </a:rPr>
              <a:t>Barrier for new entrants is high, however, hotel sector is saturated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3" name="Grafik 13" descr="vp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6256" y="1455100"/>
            <a:ext cx="7290912" cy="48131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C4A5CCC1-1FAF-446E-922F-DA442BDEA06E}"/>
              </a:ext>
            </a:extLst>
          </p:cNvPr>
          <p:cNvSpPr txBox="1"/>
          <p:nvPr/>
        </p:nvSpPr>
        <p:spPr>
          <a:xfrm rot="16200000">
            <a:off x="9315372" y="1782841"/>
            <a:ext cx="52131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50" dirty="0"/>
              <a:t>Picture </a:t>
            </a:r>
            <a:r>
              <a:rPr lang="en-US" sz="1050" dirty="0"/>
              <a:t>source</a:t>
            </a:r>
            <a:r>
              <a:rPr lang="de-CH" sz="1050" dirty="0"/>
              <a:t>: Own Illustration</a:t>
            </a:r>
          </a:p>
        </p:txBody>
      </p:sp>
    </p:spTree>
    <p:extLst>
      <p:ext uri="{BB962C8B-B14F-4D97-AF65-F5344CB8AC3E}">
        <p14:creationId xmlns:p14="http://schemas.microsoft.com/office/powerpoint/2010/main" val="1924356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F73FCEB7-CD02-4399-BA74-12D9191D6F7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B45A142-4255-493C-8284-5D566C121B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38FB9660-F42F-4313-BBC4-47C007FE48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xmlns="" id="{0DF64DDC-0174-42F9-828B-39B6F7270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196" y="492573"/>
            <a:ext cx="5880796" cy="588079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E1BBF9BA-5320-4A9E-BBC3-7FC6EBF6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C2D017F1-870F-4DFD-A5F5-AAA2D3ECBF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4237" y="5789576"/>
            <a:ext cx="3657600" cy="3335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fld id="{709B2C94-4761-4ED2-B59F-B8CD7C366B66}" type="datetime1">
              <a:rPr lang="en-US" sz="1600">
                <a:solidFill>
                  <a:srgbClr val="FFFFFF"/>
                </a:solidFill>
              </a:rPr>
              <a:pPr algn="ctr">
                <a:lnSpc>
                  <a:spcPct val="90000"/>
                </a:lnSpc>
                <a:spcAft>
                  <a:spcPts val="600"/>
                </a:spcAft>
              </a:pPr>
              <a:t>6/5/18</a:t>
            </a:fld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B2C8E6AC-3FBF-4F92-A034-7E6EE249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3822" y="6356350"/>
            <a:ext cx="46158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100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5AA1A02A-CD85-41CC-BC60-E5D6AC50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6AF932-D1F9-4A8C-8BAC-F46EB7A41475}" type="slidenum">
              <a:rPr lang="en-US">
                <a:solidFill>
                  <a:srgbClr val="595959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706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23AC064-BC96-4F32-8AE1-B2FD387548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4" descr="Bildergebnis fÃ¼r airbnb logo meaning">
            <a:extLst>
              <a:ext uri="{FF2B5EF4-FFF2-40B4-BE49-F238E27FC236}">
                <a16:creationId xmlns:a16="http://schemas.microsoft.com/office/drawing/2014/main" xmlns="" id="{A9A47971-B3FA-42AB-BD01-078CA7217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" y="725737"/>
            <a:ext cx="11496821" cy="3161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7E7C77BC-7138-40B1-A15B-20F57A4946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/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89AF0595-C349-4AC6-AD77-A34BE144D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your attention.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xmlns="" id="{AA4133BA-C9D4-4C95-AF3A-CD404A35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09B2C94-4761-4ED2-B59F-B8CD7C366B66}" type="datetime1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6/5/18</a:t>
            </a:fld>
            <a:endParaRPr lang="en-US">
              <a:solidFill>
                <a:srgbClr val="898989"/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xmlns="" id="{0EFEB588-3805-4F35-BA9E-296B0176B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2430"/>
            <a:ext cx="41148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0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Mobile Business - Assignment 2 | Ramirez, Fedakar, Le Douairon &amp; Biafora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xmlns="" id="{C27855A6-4A24-454B-9559-61D663F4E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6AF932-D1F9-4A8C-8BAC-F46EB7A41475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586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h0634c7ff1754dc1a2b3e316a0f76f26 xmlns="608e1d31-a98a-4975-929a-fec92fa04e11">
      <Terms xmlns="http://schemas.microsoft.com/office/infopath/2007/PartnerControls"/>
    </h0634c7ff1754dc1a2b3e316a0f76f26>
    <TaxCatchAll xmlns="c4faaa93-df0e-4aa3-9eb5-f5bec566f0cb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2254CCB744824F87EFEBF8C4ED887E" ma:contentTypeVersion="4" ma:contentTypeDescription="Create a new document." ma:contentTypeScope="" ma:versionID="fea6c08f5d4ae170c02bf0c720d8a963">
  <xsd:schema xmlns:xsd="http://www.w3.org/2001/XMLSchema" xmlns:xs="http://www.w3.org/2001/XMLSchema" xmlns:p="http://schemas.microsoft.com/office/2006/metadata/properties" xmlns:ns2="608e1d31-a98a-4975-929a-fec92fa04e11" xmlns:ns3="c4faaa93-df0e-4aa3-9eb5-f5bec566f0cb" targetNamespace="http://schemas.microsoft.com/office/2006/metadata/properties" ma:root="true" ma:fieldsID="1a227990117d83e7cf5c4e19a9a92787" ns2:_="" ns3:_="">
    <xsd:import namespace="608e1d31-a98a-4975-929a-fec92fa04e11"/>
    <xsd:import namespace="c4faaa93-df0e-4aa3-9eb5-f5bec566f0cb"/>
    <xsd:element name="properties">
      <xsd:complexType>
        <xsd:sequence>
          <xsd:element name="documentManagement">
            <xsd:complexType>
              <xsd:all>
                <xsd:element ref="ns2:h0634c7ff1754dc1a2b3e316a0f76f26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8e1d31-a98a-4975-929a-fec92fa04e11" elementFormDefault="qualified">
    <xsd:import namespace="http://schemas.microsoft.com/office/2006/documentManagement/types"/>
    <xsd:import namespace="http://schemas.microsoft.com/office/infopath/2007/PartnerControls"/>
    <xsd:element name="h0634c7ff1754dc1a2b3e316a0f76f26" ma:index="9" nillable="true" ma:taxonomy="true" ma:internalName="h0634c7ff1754dc1a2b3e316a0f76f26" ma:taxonomyFieldName="Dokumententyp" ma:displayName="Dokumententyp" ma:default="" ma:fieldId="{10634c7f-f175-4dc1-a2b3-e316a0f76f26}" ma:sspId="de049ac6-cdb5-4ccd-b380-fcbce620849a" ma:termSetId="2e167bbd-440c-48c6-85d8-c607a3334d80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faaa93-df0e-4aa3-9eb5-f5bec566f0cb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iespalte &quot;Alle abfangen&quot;" ma:hidden="true" ma:list="{a0b2b447-47bb-4d0a-b214-9415eaeff963}" ma:internalName="TaxCatchAll" ma:showField="CatchAllData" ma:web="c3ed693d-8c25-4a51-b1cc-1c64ac9889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C6FA611-486C-4EF7-AF13-5005B7356873}">
  <ds:schemaRefs>
    <ds:schemaRef ds:uri="http://schemas.microsoft.com/office/2006/metadata/properties"/>
    <ds:schemaRef ds:uri="http://schemas.microsoft.com/office/infopath/2007/PartnerControls"/>
    <ds:schemaRef ds:uri="608e1d31-a98a-4975-929a-fec92fa04e11"/>
    <ds:schemaRef ds:uri="c4faaa93-df0e-4aa3-9eb5-f5bec566f0cb"/>
  </ds:schemaRefs>
</ds:datastoreItem>
</file>

<file path=customXml/itemProps2.xml><?xml version="1.0" encoding="utf-8"?>
<ds:datastoreItem xmlns:ds="http://schemas.openxmlformats.org/officeDocument/2006/customXml" ds:itemID="{AF730FAD-49A3-4814-99DE-333F098103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8e1d31-a98a-4975-929a-fec92fa04e11"/>
    <ds:schemaRef ds:uri="c4faaa93-df0e-4aa3-9eb5-f5bec566f0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D13BDA-403E-42E4-896C-0554A1284BB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411</Words>
  <Application>Microsoft Macintosh PowerPoint</Application>
  <PresentationFormat>Breitbild</PresentationFormat>
  <Paragraphs>103</Paragraphs>
  <Slides>10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</vt:lpstr>
      <vt:lpstr>Airbnb E-Business and Mobile Business</vt:lpstr>
      <vt:lpstr>Agenda</vt:lpstr>
      <vt:lpstr>Airbnb</vt:lpstr>
      <vt:lpstr>Value Proposition</vt:lpstr>
      <vt:lpstr>Value Chain and Involved Parties</vt:lpstr>
      <vt:lpstr>Value and Cost Drivers</vt:lpstr>
      <vt:lpstr>Value Process Framework</vt:lpstr>
      <vt:lpstr>Questions</vt:lpstr>
      <vt:lpstr>Thank you for your attention.</vt:lpstr>
      <vt:lpstr>Source citation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E-Business and Mobile Business</dc:title>
  <dc:creator>Ramirez Jaime, ENT-DES-TUF-TEL-ANY</dc:creator>
  <cp:lastModifiedBy>Pasquale Biafora</cp:lastModifiedBy>
  <cp:revision>18</cp:revision>
  <dcterms:created xsi:type="dcterms:W3CDTF">2018-06-04T16:51:22Z</dcterms:created>
  <dcterms:modified xsi:type="dcterms:W3CDTF">2018-06-05T16:47:39Z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0x0101000D2254CCB744824F87EFEBF8C4ED887E</vt:lpwstr>
  </property>
  <property fmtid="{D5CDD505-2E9C-101B-9397-08002B2CF9AE}" pid="3" name="Dokumententyp">
    <vt:lpwstr/>
  </property>
</Properties>
</file>

<file path=docProps/thumbnail.jpeg>
</file>